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10.xml" ContentType="application/vnd.ms-office.chartcolorstyle+xml"/>
  <Override PartName="/ppt/charts/style8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57" r:id="rId5"/>
    <p:sldId id="258" r:id="rId6"/>
    <p:sldId id="259" r:id="rId7"/>
    <p:sldId id="260" r:id="rId8"/>
    <p:sldId id="270" r:id="rId9"/>
    <p:sldId id="261" r:id="rId10"/>
    <p:sldId id="266" r:id="rId11"/>
    <p:sldId id="267" r:id="rId12"/>
    <p:sldId id="269" r:id="rId13"/>
    <p:sldId id="262" r:id="rId14"/>
    <p:sldId id="264" r:id="rId15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3514"/>
    <a:srgbClr val="FA4716"/>
    <a:srgbClr val="E92C27"/>
    <a:srgbClr val="EE8D22"/>
    <a:srgbClr val="CE4F08"/>
    <a:srgbClr val="B13807"/>
    <a:srgbClr val="FF1111"/>
    <a:srgbClr val="881408"/>
    <a:srgbClr val="ED4A09"/>
    <a:srgbClr val="C47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Libro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RIAM%20LILIANA\Downloads\Consumo%20de%20agu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/>
              <a:t>SERVICIOS PRESTADOS POR UNIDADES A CARGO DE BOMBEROS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00-4112-8E2A-DC7C4539C1AF}"/>
              </c:ext>
            </c:extLst>
          </c:dPt>
          <c:dPt>
            <c:idx val="1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00-4112-8E2A-DC7C4539C1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Hoja1!$B$4:$B$5</c:f>
              <c:strCache>
                <c:ptCount val="2"/>
                <c:pt idx="0">
                  <c:v>AMBULANCIA</c:v>
                </c:pt>
                <c:pt idx="1">
                  <c:v>MOTOBOMBA</c:v>
                </c:pt>
              </c:strCache>
            </c:strRef>
          </c:cat>
          <c:val>
            <c:numRef>
              <c:f>Hoja1!$C$4:$C$5</c:f>
              <c:numCache>
                <c:formatCode>General</c:formatCode>
                <c:ptCount val="2"/>
                <c:pt idx="0">
                  <c:v>842</c:v>
                </c:pt>
                <c:pt idx="1">
                  <c:v>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00-4112-8E2A-DC7C4539C1AF}"/>
            </c:ext>
          </c:extLst>
        </c:ser>
        <c:dLbls>
          <c:showVal val="1"/>
        </c:dLbls>
        <c:gapWidth val="164"/>
        <c:overlap val="-22"/>
        <c:axId val="83651968"/>
        <c:axId val="95691904"/>
      </c:barChart>
      <c:catAx>
        <c:axId val="83651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5691904"/>
        <c:crosses val="autoZero"/>
        <c:auto val="1"/>
        <c:lblAlgn val="ctr"/>
        <c:lblOffset val="100"/>
      </c:catAx>
      <c:valAx>
        <c:axId val="956919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365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TIPOS DE INSPECCIONES REALIZADAS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DF-4C6C-B808-DE206ED018A7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DF-4C6C-B808-DE206ED018A7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DF-4C6C-B808-DE206ED018A7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DF-4C6C-B808-DE206ED018A7}"/>
              </c:ext>
            </c:extLst>
          </c:dPt>
          <c:dPt>
            <c:idx val="4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FDF-4C6C-B808-DE206ED018A7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DF-4C6C-B808-DE206ED018A7}"/>
              </c:ext>
            </c:extLst>
          </c:dPt>
          <c:dPt>
            <c:idx val="6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DF-4C6C-B808-DE206ED018A7}"/>
              </c:ext>
            </c:extLst>
          </c:dPt>
          <c:dPt>
            <c:idx val="7"/>
            <c:spPr>
              <a:pattFill prst="narHorz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FDF-4C6C-B808-DE206ED018A7}"/>
              </c:ext>
            </c:extLst>
          </c:dPt>
          <c:dPt>
            <c:idx val="8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FDF-4C6C-B808-DE206ED018A7}"/>
              </c:ext>
            </c:extLst>
          </c:dPt>
          <c:dPt>
            <c:idx val="9"/>
            <c:spPr>
              <a:pattFill prst="narHorz">
                <a:fgClr>
                  <a:schemeClr val="accent4">
                    <a:lumMod val="60000"/>
                  </a:schemeClr>
                </a:fgClr>
                <a:bgClr>
                  <a:schemeClr val="accent4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FDF-4C6C-B808-DE206ED018A7}"/>
              </c:ext>
            </c:extLst>
          </c:dPt>
          <c:dPt>
            <c:idx val="10"/>
            <c:spPr>
              <a:pattFill prst="narHorz">
                <a:fgClr>
                  <a:schemeClr val="accent5">
                    <a:lumMod val="60000"/>
                  </a:schemeClr>
                </a:fgClr>
                <a:bgClr>
                  <a:schemeClr val="accent5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FDF-4C6C-B808-DE206ED018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Hoja1!$B$69:$B$79</c:f>
              <c:strCache>
                <c:ptCount val="11"/>
                <c:pt idx="0">
                  <c:v>REVISION PROGRAMA INTERNO</c:v>
                </c:pt>
                <c:pt idx="1">
                  <c:v>INCENCIO EN CASA</c:v>
                </c:pt>
                <c:pt idx="2">
                  <c:v>APERTURAS</c:v>
                </c:pt>
                <c:pt idx="3">
                  <c:v>FACTIBILIDAD PARA CONSTRUCCION</c:v>
                </c:pt>
                <c:pt idx="4">
                  <c:v>DAÑOS ESTRUCTURALES</c:v>
                </c:pt>
                <c:pt idx="5">
                  <c:v>NOM. 031</c:v>
                </c:pt>
                <c:pt idx="6">
                  <c:v>DEMOLICION</c:v>
                </c:pt>
                <c:pt idx="7">
                  <c:v>REPORTE CIUDADANO</c:v>
                </c:pt>
                <c:pt idx="8">
                  <c:v>ANUNCIO</c:v>
                </c:pt>
                <c:pt idx="9">
                  <c:v>ESTACIONAMIENTO EXCLUSIVO</c:v>
                </c:pt>
                <c:pt idx="10">
                  <c:v>LINEAMIENTOS DE SEGURIDAD</c:v>
                </c:pt>
              </c:strCache>
            </c:strRef>
          </c:cat>
          <c:val>
            <c:numRef>
              <c:f>Hoja1!$C$69:$C$79</c:f>
              <c:numCache>
                <c:formatCode>General</c:formatCode>
                <c:ptCount val="11"/>
                <c:pt idx="0">
                  <c:v>13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FDF-4C6C-B808-DE206ED018A7}"/>
            </c:ext>
          </c:extLst>
        </c:ser>
        <c:dLbls>
          <c:showVal val="1"/>
        </c:dLbls>
        <c:gapWidth val="164"/>
        <c:overlap val="-22"/>
        <c:axId val="96900224"/>
        <c:axId val="96901760"/>
      </c:barChart>
      <c:catAx>
        <c:axId val="96900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901760"/>
        <c:crosses val="autoZero"/>
        <c:auto val="1"/>
        <c:lblAlgn val="ctr"/>
        <c:lblOffset val="100"/>
      </c:catAx>
      <c:valAx>
        <c:axId val="969017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90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dLbls>
          <c:showVal val="1"/>
        </c:dLbls>
        <c:gapWidth val="65"/>
        <c:axId val="150365312"/>
        <c:axId val="150367616"/>
      </c:barChart>
      <c:catAx>
        <c:axId val="150365312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367616"/>
        <c:crosses val="autoZero"/>
        <c:auto val="1"/>
        <c:lblAlgn val="ctr"/>
        <c:lblOffset val="100"/>
      </c:catAx>
      <c:valAx>
        <c:axId val="1503676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0365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/>
              <a:t>CONSUMO DE AGUA APROX. POR MES</a:t>
            </a:r>
          </a:p>
        </c:rich>
      </c:tx>
      <c:layout/>
    </c:title>
    <c:plotArea>
      <c:layout/>
      <c:barChart>
        <c:barDir val="col"/>
        <c:grouping val="clustered"/>
        <c:dLbls>
          <c:showVal val="1"/>
        </c:dLbls>
        <c:overlap val="-25"/>
        <c:axId val="95702400"/>
        <c:axId val="95712384"/>
      </c:barChart>
      <c:catAx>
        <c:axId val="95702400"/>
        <c:scaling>
          <c:orientation val="minMax"/>
        </c:scaling>
        <c:delete val="1"/>
        <c:axPos val="b"/>
        <c:majorTickMark val="none"/>
        <c:tickLblPos val="none"/>
        <c:crossAx val="95712384"/>
        <c:crosses val="autoZero"/>
        <c:auto val="1"/>
        <c:lblAlgn val="ctr"/>
        <c:lblOffset val="100"/>
      </c:catAx>
      <c:valAx>
        <c:axId val="95712384"/>
        <c:scaling>
          <c:orientation val="minMax"/>
        </c:scaling>
        <c:delete val="1"/>
        <c:axPos val="l"/>
        <c:numFmt formatCode="#,##0" sourceLinked="1"/>
        <c:tickLblPos val="none"/>
        <c:crossAx val="95702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0123403324584443"/>
          <c:y val="0.72673629337999424"/>
          <c:w val="0.13086526684164479"/>
          <c:h val="8.3717191601049887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TRASLADOS REALIZADOS POR UNIDADES AMBULANCIA</a:t>
            </a:r>
          </a:p>
        </c:rich>
      </c:tx>
      <c:layout>
        <c:manualLayout>
          <c:xMode val="edge"/>
          <c:yMode val="edge"/>
          <c:x val="0.17430574494575207"/>
          <c:y val="4.185064886135669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90-470D-A8BE-36C086FF1AD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90-470D-A8BE-36C086FF1AD2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90-470D-A8BE-36C086FF1A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Hoja1!$B$9:$B$11</c:f>
              <c:strCache>
                <c:ptCount val="3"/>
                <c:pt idx="0">
                  <c:v>IMSS</c:v>
                </c:pt>
                <c:pt idx="1">
                  <c:v>PARTICULARES</c:v>
                </c:pt>
                <c:pt idx="2">
                  <c:v>DOMICILIO</c:v>
                </c:pt>
              </c:strCache>
            </c:strRef>
          </c:cat>
          <c:val>
            <c:numRef>
              <c:f>Hoja1!$C$9:$C$11</c:f>
              <c:numCache>
                <c:formatCode>General</c:formatCode>
                <c:ptCount val="3"/>
                <c:pt idx="0">
                  <c:v>181</c:v>
                </c:pt>
                <c:pt idx="1">
                  <c:v>195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90-470D-A8BE-36C086FF1AD2}"/>
            </c:ext>
          </c:extLst>
        </c:ser>
        <c:dLbls>
          <c:showVal val="1"/>
        </c:dLbls>
        <c:gapWidth val="164"/>
        <c:overlap val="-22"/>
        <c:axId val="96429184"/>
        <c:axId val="96430720"/>
      </c:barChart>
      <c:catAx>
        <c:axId val="96429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430720"/>
        <c:crosses val="autoZero"/>
        <c:auto val="1"/>
        <c:lblAlgn val="ctr"/>
        <c:lblOffset val="100"/>
      </c:catAx>
      <c:valAx>
        <c:axId val="964307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42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MOTOBOMBA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76-4311-89D2-1F7C5A9D3FB1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76-4311-89D2-1F7C5A9D3FB1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76-4311-89D2-1F7C5A9D3FB1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76-4311-89D2-1F7C5A9D3F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Hoja1!$B$15:$B$18</c:f>
              <c:strCache>
                <c:ptCount val="4"/>
                <c:pt idx="0">
                  <c:v>INCENDIOS</c:v>
                </c:pt>
                <c:pt idx="1">
                  <c:v>ENJAMBRES</c:v>
                </c:pt>
                <c:pt idx="2">
                  <c:v>FUGAS DE GAS</c:v>
                </c:pt>
                <c:pt idx="3">
                  <c:v>SERVICIOS VARIOS</c:v>
                </c:pt>
              </c:strCache>
            </c:strRef>
          </c:cat>
          <c:val>
            <c:numRef>
              <c:f>Hoja1!$C$15:$C$18</c:f>
              <c:numCache>
                <c:formatCode>General</c:formatCode>
                <c:ptCount val="4"/>
                <c:pt idx="0">
                  <c:v>155</c:v>
                </c:pt>
                <c:pt idx="1">
                  <c:v>59</c:v>
                </c:pt>
                <c:pt idx="2">
                  <c:v>75</c:v>
                </c:pt>
                <c:pt idx="3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576-4311-89D2-1F7C5A9D3FB1}"/>
            </c:ext>
          </c:extLst>
        </c:ser>
        <c:dLbls>
          <c:showVal val="1"/>
        </c:dLbls>
        <c:gapWidth val="164"/>
        <c:overlap val="-22"/>
        <c:axId val="96492544"/>
        <c:axId val="96502528"/>
      </c:barChart>
      <c:catAx>
        <c:axId val="96492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502528"/>
        <c:crosses val="autoZero"/>
        <c:auto val="1"/>
        <c:lblAlgn val="ctr"/>
        <c:lblOffset val="100"/>
      </c:catAx>
      <c:valAx>
        <c:axId val="965025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49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</a:t>
            </a:r>
            <a:r>
              <a:rPr lang="es-MX" baseline="0"/>
              <a:t> UNIDADES AMBULANCIA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>
        <c:manualLayout>
          <c:xMode val="edge"/>
          <c:yMode val="edge"/>
          <c:x val="0.23155190158233499"/>
          <c:y val="4.974642975604758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92-49CE-A724-3EC4DEEB78F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</c:dPt>
          <c:dPt>
            <c:idx val="4"/>
            <c:spPr>
              <a:pattFill prst="narHorz">
                <a:fgClr>
                  <a:srgbClr val="FFFF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C92-49CE-A724-3EC4DEEB78F2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</c:dPt>
          <c:dPt>
            <c:idx val="6"/>
            <c:spPr>
              <a:pattFill prst="narHorz">
                <a:fgClr>
                  <a:srgbClr val="FA4716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92-49CE-A724-3EC4DEEB78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Hoja1!$B$23:$B$29</c:f>
              <c:strCache>
                <c:ptCount val="7"/>
                <c:pt idx="0">
                  <c:v>ACCIDENTES DOMESTICOS</c:v>
                </c:pt>
                <c:pt idx="1">
                  <c:v>ACCIDENTES VIALES</c:v>
                </c:pt>
                <c:pt idx="2">
                  <c:v>ENFERMEDADES</c:v>
                </c:pt>
                <c:pt idx="3">
                  <c:v>ACCIDENTE VIA PUBLICA</c:v>
                </c:pt>
                <c:pt idx="4">
                  <c:v>SERVICIOS VARIOS</c:v>
                </c:pt>
                <c:pt idx="5">
                  <c:v>TRASLADOS ORDINARIOS</c:v>
                </c:pt>
                <c:pt idx="6">
                  <c:v>FALSA ALARMA</c:v>
                </c:pt>
              </c:strCache>
            </c:strRef>
          </c:cat>
          <c:val>
            <c:numRef>
              <c:f>Hoja1!$C$23:$C$29</c:f>
              <c:numCache>
                <c:formatCode>General</c:formatCode>
                <c:ptCount val="7"/>
                <c:pt idx="0">
                  <c:v>184</c:v>
                </c:pt>
                <c:pt idx="1">
                  <c:v>105</c:v>
                </c:pt>
                <c:pt idx="2">
                  <c:v>235</c:v>
                </c:pt>
                <c:pt idx="3">
                  <c:v>152</c:v>
                </c:pt>
                <c:pt idx="4">
                  <c:v>231</c:v>
                </c:pt>
                <c:pt idx="5">
                  <c:v>39</c:v>
                </c:pt>
                <c:pt idx="6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92-49CE-A724-3EC4DEEB78F2}"/>
            </c:ext>
          </c:extLst>
        </c:ser>
        <c:dLbls>
          <c:showVal val="1"/>
        </c:dLbls>
        <c:gapWidth val="164"/>
        <c:overlap val="-22"/>
        <c:axId val="96561024"/>
        <c:axId val="96562560"/>
      </c:barChart>
      <c:catAx>
        <c:axId val="96561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562560"/>
        <c:crosses val="autoZero"/>
        <c:auto val="1"/>
        <c:lblAlgn val="ctr"/>
        <c:lblOffset val="100"/>
      </c:catAx>
      <c:valAx>
        <c:axId val="965625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56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A CARGO DE PROTECCION CIVIL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C9-4564-A2EE-CF4C942D022D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C9-4564-A2EE-CF4C942D0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Hoja1!$B$34:$B$35</c:f>
              <c:strCache>
                <c:ptCount val="2"/>
                <c:pt idx="0">
                  <c:v>AMBULANCIAS</c:v>
                </c:pt>
                <c:pt idx="1">
                  <c:v>MOTOBOMBAS</c:v>
                </c:pt>
              </c:strCache>
            </c:strRef>
          </c:cat>
          <c:val>
            <c:numRef>
              <c:f>Hoja1!$C$34:$C$35</c:f>
              <c:numCache>
                <c:formatCode>General</c:formatCode>
                <c:ptCount val="2"/>
                <c:pt idx="0">
                  <c:v>500</c:v>
                </c:pt>
                <c:pt idx="1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C9-4564-A2EE-CF4C942D022D}"/>
            </c:ext>
          </c:extLst>
        </c:ser>
        <c:dLbls>
          <c:showVal val="1"/>
        </c:dLbls>
        <c:gapWidth val="164"/>
        <c:overlap val="-22"/>
        <c:axId val="96352512"/>
        <c:axId val="96358400"/>
      </c:barChart>
      <c:catAx>
        <c:axId val="96352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358400"/>
        <c:crosses val="autoZero"/>
        <c:auto val="1"/>
        <c:lblAlgn val="ctr"/>
        <c:lblOffset val="100"/>
      </c:catAx>
      <c:valAx>
        <c:axId val="963584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35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</a:t>
            </a:r>
            <a:r>
              <a:rPr lang="es-MX" baseline="0"/>
              <a:t> PRESTADOS POR UNIDADES MOTOBOMBA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83-4A9A-9640-FD3102DE7F52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83-4A9A-9640-FD3102DE7F52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83-4A9A-9640-FD3102DE7F52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83-4A9A-9640-FD3102DE7F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Hoja1!$B$40:$B$43</c:f>
              <c:strCache>
                <c:ptCount val="4"/>
                <c:pt idx="0">
                  <c:v>INCENDIO</c:v>
                </c:pt>
                <c:pt idx="1">
                  <c:v>ENJAMBRE</c:v>
                </c:pt>
                <c:pt idx="2">
                  <c:v>FUGA DE GAS</c:v>
                </c:pt>
                <c:pt idx="3">
                  <c:v>SERVICIOS VARIOS</c:v>
                </c:pt>
              </c:strCache>
            </c:strRef>
          </c:cat>
          <c:val>
            <c:numRef>
              <c:f>Hoja1!$C$40:$C$43</c:f>
              <c:numCache>
                <c:formatCode>General</c:formatCode>
                <c:ptCount val="4"/>
                <c:pt idx="0">
                  <c:v>22</c:v>
                </c:pt>
                <c:pt idx="1">
                  <c:v>17</c:v>
                </c:pt>
                <c:pt idx="2">
                  <c:v>10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483-4A9A-9640-FD3102DE7F52}"/>
            </c:ext>
          </c:extLst>
        </c:ser>
        <c:dLbls>
          <c:showVal val="1"/>
        </c:dLbls>
        <c:gapWidth val="164"/>
        <c:overlap val="-22"/>
        <c:axId val="96690560"/>
        <c:axId val="96692096"/>
      </c:barChart>
      <c:catAx>
        <c:axId val="96690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692096"/>
        <c:crosses val="autoZero"/>
        <c:auto val="1"/>
        <c:lblAlgn val="ctr"/>
        <c:lblOffset val="100"/>
      </c:catAx>
      <c:valAx>
        <c:axId val="966920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69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SERVICIOS PRESTADOS POR UNIDADES AMBULANCIA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2F-4FA2-8137-2A9C7925659D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2F-4FA2-8137-2A9C7925659D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2F-4FA2-8137-2A9C7925659D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2F-4FA2-8137-2A9C7925659D}"/>
              </c:ext>
            </c:extLst>
          </c:dPt>
          <c:dPt>
            <c:idx val="4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D2F-4FA2-8137-2A9C7925659D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D2F-4FA2-8137-2A9C792565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Hoja1!$B$48:$B$53</c:f>
              <c:strCache>
                <c:ptCount val="6"/>
                <c:pt idx="0">
                  <c:v>ACCIDENTES DOMESTICOS</c:v>
                </c:pt>
                <c:pt idx="1">
                  <c:v>ACCIDENTES VIALES</c:v>
                </c:pt>
                <c:pt idx="2">
                  <c:v>ENFERMEDADES</c:v>
                </c:pt>
                <c:pt idx="3">
                  <c:v>ACCIDENTE VIA PUBLICA</c:v>
                </c:pt>
                <c:pt idx="4">
                  <c:v>SERVICIOS VARIOS</c:v>
                </c:pt>
                <c:pt idx="5">
                  <c:v>FALSA ALARMA</c:v>
                </c:pt>
              </c:strCache>
            </c:strRef>
          </c:cat>
          <c:val>
            <c:numRef>
              <c:f>Hoja1!$C$48:$C$53</c:f>
              <c:numCache>
                <c:formatCode>General</c:formatCode>
                <c:ptCount val="6"/>
                <c:pt idx="0">
                  <c:v>109</c:v>
                </c:pt>
                <c:pt idx="1">
                  <c:v>78</c:v>
                </c:pt>
                <c:pt idx="2">
                  <c:v>119</c:v>
                </c:pt>
                <c:pt idx="3">
                  <c:v>67</c:v>
                </c:pt>
                <c:pt idx="4">
                  <c:v>127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D2F-4FA2-8137-2A9C7925659D}"/>
            </c:ext>
          </c:extLst>
        </c:ser>
        <c:dLbls>
          <c:showVal val="1"/>
        </c:dLbls>
        <c:gapWidth val="164"/>
        <c:overlap val="-22"/>
        <c:axId val="96763904"/>
        <c:axId val="96765440"/>
      </c:barChart>
      <c:catAx>
        <c:axId val="96763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765440"/>
        <c:crosses val="autoZero"/>
        <c:auto val="1"/>
        <c:lblAlgn val="ctr"/>
        <c:lblOffset val="100"/>
      </c:catAx>
      <c:valAx>
        <c:axId val="967654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76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SERVICIOS PRESTADOS POR DEPARTAMENTO DE INSPECCIONES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B0-4208-B7CC-B79D4DB815B4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B0-4208-B7CC-B79D4DB815B4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B0-4208-B7CC-B79D4DB815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Hoja1!$B$57:$B$59</c:f>
              <c:strCache>
                <c:ptCount val="3"/>
                <c:pt idx="0">
                  <c:v>INSPECCIONES</c:v>
                </c:pt>
                <c:pt idx="1">
                  <c:v>NOTIFICACIONES</c:v>
                </c:pt>
                <c:pt idx="2">
                  <c:v>SUSPENSIONES</c:v>
                </c:pt>
              </c:strCache>
            </c:strRef>
          </c:cat>
          <c:val>
            <c:numRef>
              <c:f>Hoja1!$C$57:$C$59</c:f>
              <c:numCache>
                <c:formatCode>General</c:formatCode>
                <c:ptCount val="3"/>
                <c:pt idx="0">
                  <c:v>48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B0-4208-B7CC-B79D4DB815B4}"/>
            </c:ext>
          </c:extLst>
        </c:ser>
        <c:dLbls>
          <c:showVal val="1"/>
        </c:dLbls>
        <c:gapWidth val="164"/>
        <c:overlap val="-22"/>
        <c:axId val="96601216"/>
        <c:axId val="96602752"/>
      </c:barChart>
      <c:catAx>
        <c:axId val="96601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602752"/>
        <c:crosses val="autoZero"/>
        <c:auto val="1"/>
        <c:lblAlgn val="ctr"/>
        <c:lblOffset val="100"/>
      </c:catAx>
      <c:valAx>
        <c:axId val="966027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660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724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03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8117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54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52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375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937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763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63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5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88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25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A197290-5811-4E80-ADD1-4D5515E55A06}"/>
              </a:ext>
            </a:extLst>
          </p:cNvPr>
          <p:cNvSpPr txBox="1"/>
          <p:nvPr/>
        </p:nvSpPr>
        <p:spPr>
          <a:xfrm>
            <a:off x="684758" y="2096361"/>
            <a:ext cx="110431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ANEXO DEL FORMATO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/>
              <a:t>ARTICULO 95 FRACCION XX</a:t>
            </a:r>
          </a:p>
          <a:p>
            <a:pPr algn="ctr"/>
            <a:r>
              <a:rPr lang="es-MX" sz="5400" b="1"/>
              <a:t>SERVICIOS OFRECIDOS</a:t>
            </a:r>
            <a:endParaRPr lang="es-MX" sz="5400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289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385D7D35-6574-4595-B738-3F77B5AFA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742636"/>
              </p:ext>
            </p:extLst>
          </p:nvPr>
        </p:nvGraphicFramePr>
        <p:xfrm>
          <a:off x="323557" y="2057399"/>
          <a:ext cx="11760591" cy="466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6779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A4CE472C-FE84-4469-8288-1F2F517FE689}"/>
              </a:ext>
            </a:extLst>
          </p:cNvPr>
          <p:cNvSpPr/>
          <p:nvPr/>
        </p:nvSpPr>
        <p:spPr>
          <a:xfrm>
            <a:off x="882324" y="2306153"/>
            <a:ext cx="1037110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DEPARTAMENTO DE INSPECCION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401150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PROTECCIÓN CIVIL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A2F0EEC-5B9F-4710-8B56-FC98AE3D93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360116"/>
              </p:ext>
            </p:extLst>
          </p:nvPr>
        </p:nvGraphicFramePr>
        <p:xfrm>
          <a:off x="970671" y="2057399"/>
          <a:ext cx="10283483" cy="4582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1498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4692A26E-6685-4E6F-96A3-15CE08DD0C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7826383"/>
              </p:ext>
            </p:extLst>
          </p:nvPr>
        </p:nvGraphicFramePr>
        <p:xfrm>
          <a:off x="323557" y="1753925"/>
          <a:ext cx="11507372" cy="497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0179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1678621"/>
              </p:ext>
            </p:extLst>
          </p:nvPr>
        </p:nvGraphicFramePr>
        <p:xfrm>
          <a:off x="3810000" y="2044564"/>
          <a:ext cx="4572000" cy="45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F131288-9F7C-4C98-B776-70BBFD8C0DAA}"/>
              </a:ext>
            </a:extLst>
          </p:cNvPr>
          <p:cNvSpPr txBox="1"/>
          <p:nvPr/>
        </p:nvSpPr>
        <p:spPr>
          <a:xfrm>
            <a:off x="504092" y="2044563"/>
            <a:ext cx="11183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DURANTE LOS MESES DE OCTUBRE A DICIEMBRE DEL AÑO 2017, SE REALIZARON LAS SIGUIENTES ACTIVIDADES PARA INFORMACION, PREVENCION Y CAPACITACION DE LA CIUDADANIA.</a:t>
            </a:r>
          </a:p>
          <a:p>
            <a:endParaRPr lang="es-MX" dirty="0"/>
          </a:p>
          <a:p>
            <a:r>
              <a:rPr lang="es-MX" dirty="0"/>
              <a:t>EN LOS MESES DE OCTUBRE Y DICIEMBRE SE REALIZARON DOS OPERATIVOS, UNO CON MOTIVO DEL DIA DE MUERTOS, QUE SE CELEBRA EL 1 Y DOS DE MUERTOS, EN EL CUAL SE REALIZA LA VISITA A LOS PANTEONES PARA REVISAR QUE SE ENCUENTREN EN BUEN ESTADO.</a:t>
            </a:r>
          </a:p>
          <a:p>
            <a:endParaRPr lang="es-MX" dirty="0"/>
          </a:p>
          <a:p>
            <a:r>
              <a:rPr lang="es-MX" dirty="0"/>
              <a:t>EN EL MES DE DICIEMBRE SE REALIZA EL OPERATIVO DE LA FERIA DEL COHETE, PARA REVISAR QUE TODO ESTE EN REGLA , Y QUE EL MATERIAL SE TENGA A BUEN RESGUARDO PARA EVITAR TRAGEDIAS.</a:t>
            </a:r>
          </a:p>
          <a:p>
            <a:endParaRPr lang="es-MX" dirty="0"/>
          </a:p>
          <a:p>
            <a:r>
              <a:rPr lang="es-MX" dirty="0"/>
              <a:t>DUREANTE ESTE PERIODO, SE ENTREGARON TRIPTICOS ALUCIVOS A LA TEMPORADA NAVIDEÑA, PARA EVITAR ACCIDENTES, ASI MISMO CONTIENEN INFORMACION SOBRE LA TEMPORADA INVERNAL.</a:t>
            </a:r>
          </a:p>
          <a:p>
            <a:endParaRPr lang="es-MX" dirty="0"/>
          </a:p>
          <a:p>
            <a:r>
              <a:rPr lang="es-MX" dirty="0"/>
              <a:t>SE ASISTIO A ESCUELAS PARA DAR PLATICAS Y SIMULACRO DE PRIMEROS AUXILIOS A LOS MAESTROS, ALUMNOS Y PADRES DE FAMILIA QUE DESEARON ASISTIR.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9858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F92FCDB-98E3-4A8F-AF47-EBF58388D1C7}"/>
              </a:ext>
            </a:extLst>
          </p:cNvPr>
          <p:cNvSpPr/>
          <p:nvPr/>
        </p:nvSpPr>
        <p:spPr>
          <a:xfrm>
            <a:off x="445150" y="2306153"/>
            <a:ext cx="112454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UNIDADES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BOMBEROS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39054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93C6712C-BBD8-4E37-BA6B-181BF41157F1}"/>
              </a:ext>
            </a:extLst>
          </p:cNvPr>
          <p:cNvGraphicFramePr>
            <a:graphicFrameLocks/>
          </p:cNvGraphicFramePr>
          <p:nvPr/>
        </p:nvGraphicFramePr>
        <p:xfrm>
          <a:off x="590843" y="2057399"/>
          <a:ext cx="10874325" cy="4427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7449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921" y="463639"/>
            <a:ext cx="8087934" cy="1227049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dirty="0"/>
          </a:p>
        </p:txBody>
      </p:sp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0421" y="311212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1"/>
            <a:ext cx="1676668" cy="1607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0257699"/>
              </p:ext>
            </p:extLst>
          </p:nvPr>
        </p:nvGraphicFramePr>
        <p:xfrm>
          <a:off x="754240" y="2163650"/>
          <a:ext cx="4667766" cy="29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22756C40-7948-4BC3-ABC8-0517722EE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6419368"/>
              </p:ext>
            </p:extLst>
          </p:nvPr>
        </p:nvGraphicFramePr>
        <p:xfrm>
          <a:off x="1330902" y="2321079"/>
          <a:ext cx="10120200" cy="45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5703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8449" y="30583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16258" y="6020972"/>
            <a:ext cx="902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CCB7A02F-7E37-43E6-BFA6-AF88F5A0F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73324545"/>
              </p:ext>
            </p:extLst>
          </p:nvPr>
        </p:nvGraphicFramePr>
        <p:xfrm>
          <a:off x="900332" y="2057400"/>
          <a:ext cx="10607040" cy="433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3035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1577" y="376663"/>
            <a:ext cx="1184445" cy="1388799"/>
          </a:xfrm>
          <a:prstGeom prst="rect">
            <a:avLst/>
          </a:prstGeom>
          <a:noFill/>
        </p:spPr>
      </p:pic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5516" y="267194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7B8629B8-22BD-46DD-817E-BB586739B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0785190"/>
              </p:ext>
            </p:extLst>
          </p:nvPr>
        </p:nvGraphicFramePr>
        <p:xfrm>
          <a:off x="661181" y="2057400"/>
          <a:ext cx="11268221" cy="4624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262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845" y="42068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3392" y="311210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249EAB2A-7A3C-4330-91BC-8C6FE66E4F96}"/>
              </a:ext>
            </a:extLst>
          </p:cNvPr>
          <p:cNvSpPr/>
          <p:nvPr/>
        </p:nvSpPr>
        <p:spPr>
          <a:xfrm>
            <a:off x="445150" y="2306153"/>
            <a:ext cx="112454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PRESTADOS POR UNIDADES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CARGO DE 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59822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2845" y="420681"/>
            <a:ext cx="1184445" cy="1388799"/>
          </a:xfrm>
          <a:prstGeom prst="rect">
            <a:avLst/>
          </a:prstGeom>
          <a:noFill/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3392" y="311210"/>
            <a:ext cx="1676668" cy="16077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H. CUERPO DE BOMBEROS MUNICIPAL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F09BB5D1-81DC-4F31-8312-A1CE45DB6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8888564"/>
              </p:ext>
            </p:extLst>
          </p:nvPr>
        </p:nvGraphicFramePr>
        <p:xfrm>
          <a:off x="464233" y="2057399"/>
          <a:ext cx="11296357" cy="455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1668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</p:txBody>
      </p:sp>
      <p:pic>
        <p:nvPicPr>
          <p:cNvPr id="6" name="Imagen 3" descr="escudo cart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692" y="365126"/>
            <a:ext cx="1184445" cy="1388799"/>
          </a:xfrm>
          <a:prstGeom prst="rect">
            <a:avLst/>
          </a:prstGeom>
          <a:noFill/>
        </p:spPr>
      </p:pic>
      <p:pic>
        <p:nvPicPr>
          <p:cNvPr id="7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9150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D24394B6-A437-41B2-B0DD-73B07D831E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6517375"/>
              </p:ext>
            </p:extLst>
          </p:nvPr>
        </p:nvGraphicFramePr>
        <p:xfrm>
          <a:off x="604911" y="2057399"/>
          <a:ext cx="11071274" cy="4638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15966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364</Words>
  <Application>Microsoft Office PowerPoint</Application>
  <PresentationFormat>Personalizado</PresentationFormat>
  <Paragraphs>52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MUNICIPIO DE JUAREZ, N.L. SECRETARIA DE SEGURIDAD PUBLICA ADMON. 2015-2018 H. CUERPO DE BOMBEROS MUNICIPAL </vt:lpstr>
      <vt:lpstr>Diapositiva 9</vt:lpstr>
      <vt:lpstr>MUNICIPIO DE JUAREZ, N.L. SECRETARIA DE SEGURIDAD PUBLICA ADMON. 2015-2018 PROTECCIÓN CIVIL MUNICIPAL  </vt:lpstr>
      <vt:lpstr>MUNICIPIO DE JUAREZ, N.L. SECRETARIA DE SEGURIDAD PUBLICA ADMON. 2015-2018 PROTECCIÓN CIVIL MUNICIPAL  </vt:lpstr>
      <vt:lpstr>MUNICIPIO DE JUAREZ, N.L. SECRETARIA DE SEGURIDAD PUBLICA ADMON. 2015-2018 PROTECCIÓN CIVIL MUNICIPAL  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MUNICIPIO DE JUAREZ, N.L. SECRETARIA DE SEGURIDAD PUBLICA AD</dc:title>
  <dc:creator>Liliana</dc:creator>
  <cp:lastModifiedBy>luis michel</cp:lastModifiedBy>
  <cp:revision>227</cp:revision>
  <cp:lastPrinted>2017-03-01T22:25:25Z</cp:lastPrinted>
  <dcterms:created xsi:type="dcterms:W3CDTF">2015-11-30T16:59:03Z</dcterms:created>
  <dcterms:modified xsi:type="dcterms:W3CDTF">2018-06-18T20:47:27Z</dcterms:modified>
</cp:coreProperties>
</file>